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4"/>
  </p:handoutMasterIdLst>
  <p:sldIdLst>
    <p:sldId id="269" r:id="rId2"/>
    <p:sldId id="256" r:id="rId3"/>
    <p:sldId id="258" r:id="rId4"/>
    <p:sldId id="263" r:id="rId5"/>
    <p:sldId id="259" r:id="rId6"/>
    <p:sldId id="260" r:id="rId7"/>
    <p:sldId id="261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8742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FA06A0-8873-4D34-ACF6-960CD84AED00}" type="datetimeFigureOut">
              <a:rPr lang="de-DE" smtClean="0"/>
              <a:t>24.09.2012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937895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B38BAB-DF15-4E72-93A8-D59698E442ED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60593-F0BB-47B8-AAE8-92EA1571D137}" type="datetimeFigureOut">
              <a:rPr lang="de-DE" smtClean="0"/>
              <a:pPr/>
              <a:t>24.09.2012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DCEAB-6344-4ACB-8CB4-A011F60FAF5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60593-F0BB-47B8-AAE8-92EA1571D137}" type="datetimeFigureOut">
              <a:rPr lang="de-DE" smtClean="0"/>
              <a:pPr/>
              <a:t>24.09.2012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DCEAB-6344-4ACB-8CB4-A011F60FAF5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60593-F0BB-47B8-AAE8-92EA1571D137}" type="datetimeFigureOut">
              <a:rPr lang="de-DE" smtClean="0"/>
              <a:pPr/>
              <a:t>24.09.2012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DCEAB-6344-4ACB-8CB4-A011F60FAF5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60593-F0BB-47B8-AAE8-92EA1571D137}" type="datetimeFigureOut">
              <a:rPr lang="de-DE" smtClean="0"/>
              <a:pPr/>
              <a:t>24.09.2012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DCEAB-6344-4ACB-8CB4-A011F60FAF5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60593-F0BB-47B8-AAE8-92EA1571D137}" type="datetimeFigureOut">
              <a:rPr lang="de-DE" smtClean="0"/>
              <a:pPr/>
              <a:t>24.09.2012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DCEAB-6344-4ACB-8CB4-A011F60FAF5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60593-F0BB-47B8-AAE8-92EA1571D137}" type="datetimeFigureOut">
              <a:rPr lang="de-DE" smtClean="0"/>
              <a:pPr/>
              <a:t>24.09.2012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DCEAB-6344-4ACB-8CB4-A011F60FAF5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60593-F0BB-47B8-AAE8-92EA1571D137}" type="datetimeFigureOut">
              <a:rPr lang="de-DE" smtClean="0"/>
              <a:pPr/>
              <a:t>24.09.2012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DCEAB-6344-4ACB-8CB4-A011F60FAF5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60593-F0BB-47B8-AAE8-92EA1571D137}" type="datetimeFigureOut">
              <a:rPr lang="de-DE" smtClean="0"/>
              <a:pPr/>
              <a:t>24.09.2012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DCEAB-6344-4ACB-8CB4-A011F60FAF5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60593-F0BB-47B8-AAE8-92EA1571D137}" type="datetimeFigureOut">
              <a:rPr lang="de-DE" smtClean="0"/>
              <a:pPr/>
              <a:t>24.09.2012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DCEAB-6344-4ACB-8CB4-A011F60FAF5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60593-F0BB-47B8-AAE8-92EA1571D137}" type="datetimeFigureOut">
              <a:rPr lang="de-DE" smtClean="0"/>
              <a:pPr/>
              <a:t>24.09.2012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DCEAB-6344-4ACB-8CB4-A011F60FAF5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60593-F0BB-47B8-AAE8-92EA1571D137}" type="datetimeFigureOut">
              <a:rPr lang="de-DE" smtClean="0"/>
              <a:pPr/>
              <a:t>24.09.2012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DCEAB-6344-4ACB-8CB4-A011F60FAF5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2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60593-F0BB-47B8-AAE8-92EA1571D137}" type="datetimeFigureOut">
              <a:rPr lang="de-DE" smtClean="0"/>
              <a:pPr/>
              <a:t>24.09.2012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0DCEAB-6344-4ACB-8CB4-A011F60FAF5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grb.uni-freiburg.de/lgrb/weinbauatla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/>
        </p:nvSpPr>
        <p:spPr>
          <a:xfrm>
            <a:off x="683568" y="2852936"/>
            <a:ext cx="792088" cy="14465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de-DE" sz="8800" dirty="0" smtClean="0">
                <a:solidFill>
                  <a:srgbClr val="00B050"/>
                </a:solidFill>
              </a:rPr>
              <a:t>=</a:t>
            </a:r>
            <a:endParaRPr lang="de-DE" sz="8800" dirty="0">
              <a:solidFill>
                <a:srgbClr val="00B05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Lernaufgabe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9552" y="1556792"/>
            <a:ext cx="8604448" cy="4968552"/>
          </a:xfrm>
        </p:spPr>
        <p:txBody>
          <a:bodyPr>
            <a:noAutofit/>
          </a:bodyPr>
          <a:lstStyle/>
          <a:p>
            <a:r>
              <a:rPr lang="de-DE" sz="4400" dirty="0" smtClean="0"/>
              <a:t>Optimale Rebsorte</a:t>
            </a:r>
          </a:p>
          <a:p>
            <a:r>
              <a:rPr lang="de-DE" sz="4400" dirty="0" smtClean="0"/>
              <a:t>Optimaler Standort</a:t>
            </a:r>
          </a:p>
          <a:p>
            <a:pPr>
              <a:buNone/>
            </a:pPr>
            <a:r>
              <a:rPr lang="de-DE" sz="4400" dirty="0" smtClean="0"/>
              <a:t>        Optimaler Wein</a:t>
            </a:r>
          </a:p>
          <a:p>
            <a:pPr>
              <a:buNone/>
            </a:pPr>
            <a:endParaRPr lang="de-DE" sz="2000" dirty="0" smtClean="0"/>
          </a:p>
          <a:p>
            <a:pPr>
              <a:buNone/>
            </a:pPr>
            <a:r>
              <a:rPr lang="de-DE" sz="4000" dirty="0" smtClean="0">
                <a:solidFill>
                  <a:srgbClr val="FF0000"/>
                </a:solidFill>
              </a:rPr>
              <a:t>   </a:t>
            </a:r>
            <a:r>
              <a:rPr lang="de-DE" sz="3600" dirty="0" smtClean="0">
                <a:solidFill>
                  <a:srgbClr val="FF0000"/>
                </a:solidFill>
              </a:rPr>
              <a:t>Beraten Sie einen Winzer, </a:t>
            </a:r>
          </a:p>
          <a:p>
            <a:pPr>
              <a:buNone/>
            </a:pPr>
            <a:r>
              <a:rPr lang="de-DE" sz="3600" dirty="0" smtClean="0">
                <a:solidFill>
                  <a:srgbClr val="FF0000"/>
                </a:solidFill>
              </a:rPr>
              <a:t>   welche Rebsorte für seine Weinlage</a:t>
            </a:r>
          </a:p>
          <a:p>
            <a:pPr>
              <a:buNone/>
            </a:pPr>
            <a:r>
              <a:rPr lang="de-DE" sz="3600" dirty="0" smtClean="0">
                <a:solidFill>
                  <a:srgbClr val="FF0000"/>
                </a:solidFill>
              </a:rPr>
              <a:t>   ideal erscheint!</a:t>
            </a:r>
          </a:p>
          <a:p>
            <a:pPr>
              <a:buNone/>
            </a:pPr>
            <a:r>
              <a:rPr lang="de-DE" sz="5100" dirty="0" smtClean="0">
                <a:sym typeface="Wingdings" pitchFamily="2" charset="2"/>
              </a:rPr>
              <a:t>     </a:t>
            </a:r>
            <a:r>
              <a:rPr lang="de-DE" sz="4500" dirty="0" smtClean="0"/>
              <a:t>    </a:t>
            </a:r>
            <a:r>
              <a:rPr lang="de-DE" dirty="0" smtClean="0"/>
              <a:t>         </a:t>
            </a:r>
            <a:endParaRPr lang="de-DE" dirty="0" smtClean="0">
              <a:sym typeface="Wingdings" pitchFamily="2" charset="2"/>
            </a:endParaRPr>
          </a:p>
          <a:p>
            <a:pPr>
              <a:buNone/>
            </a:pPr>
            <a:r>
              <a:rPr lang="de-DE" dirty="0" smtClean="0"/>
              <a:t>  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6156176" y="1700808"/>
            <a:ext cx="792088" cy="14465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de-DE" sz="8800" dirty="0" smtClean="0">
                <a:solidFill>
                  <a:srgbClr val="FF0000"/>
                </a:solidFill>
              </a:rPr>
              <a:t>+</a:t>
            </a:r>
            <a:endParaRPr lang="de-DE" sz="8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Lernaufgabe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03232" cy="4525963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de-DE" sz="5100" dirty="0" smtClean="0"/>
              <a:t>   </a:t>
            </a:r>
            <a:r>
              <a:rPr lang="de-DE" sz="5400" dirty="0" smtClean="0"/>
              <a:t>Analysieren Sie virtuell die Standortqualität baden-württembergischer Weinlagen </a:t>
            </a:r>
            <a:br>
              <a:rPr lang="de-DE" sz="5400" dirty="0" smtClean="0"/>
            </a:br>
            <a:r>
              <a:rPr lang="de-DE" sz="5400" dirty="0" smtClean="0"/>
              <a:t>und bewerten Sie die gewählte Einzellage/n als Standort/e für eine ausgewählte Rebsorte mithilfe des Weinbauatlas (LGRB). </a:t>
            </a:r>
            <a:endParaRPr lang="de-DE" sz="5100" dirty="0" smtClean="0"/>
          </a:p>
          <a:p>
            <a:pPr>
              <a:buNone/>
            </a:pPr>
            <a:r>
              <a:rPr lang="de-DE" sz="5100" dirty="0" smtClean="0">
                <a:sym typeface="Wingdings" pitchFamily="2" charset="2"/>
              </a:rPr>
              <a:t>     </a:t>
            </a:r>
            <a:r>
              <a:rPr lang="de-DE" sz="4500" dirty="0" smtClean="0"/>
              <a:t>    </a:t>
            </a:r>
            <a:r>
              <a:rPr lang="de-DE" dirty="0" smtClean="0"/>
              <a:t>         </a:t>
            </a:r>
            <a:endParaRPr lang="de-DE" dirty="0" smtClean="0">
              <a:sym typeface="Wingdings" pitchFamily="2" charset="2"/>
            </a:endParaRPr>
          </a:p>
          <a:p>
            <a:pPr>
              <a:buNone/>
            </a:pPr>
            <a:r>
              <a:rPr lang="de-DE" dirty="0" smtClean="0"/>
              <a:t>  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Vorgehensweise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980728"/>
            <a:ext cx="8892480" cy="492514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de-DE" sz="2400" dirty="0" smtClean="0"/>
              <a:t>1. Charakterisieren Sie die wesentlichen Standortansprüche der  Rebsorten (AB-1).</a:t>
            </a:r>
          </a:p>
          <a:p>
            <a:pPr>
              <a:buNone/>
            </a:pPr>
            <a:r>
              <a:rPr lang="de-DE" sz="2400" dirty="0" smtClean="0"/>
              <a:t>2. Arbeiten Sie aus dem Portrait eines  ausgewählten</a:t>
            </a:r>
          </a:p>
          <a:p>
            <a:pPr>
              <a:buNone/>
            </a:pPr>
            <a:r>
              <a:rPr lang="de-DE" sz="2400" dirty="0" smtClean="0"/>
              <a:t>    Weinbaubereichs die für den Weinanbau wesentlichen Standorteigenschaften  der Region heraus.</a:t>
            </a:r>
          </a:p>
          <a:p>
            <a:pPr>
              <a:buNone/>
            </a:pPr>
            <a:r>
              <a:rPr lang="de-DE" sz="2400" dirty="0" smtClean="0"/>
              <a:t>3. Analysieren Sie die Karten und Diagramme im digitalen Weinbauatlas bzgl. einer Lösungsvariante zur Lernaufgabe. </a:t>
            </a:r>
          </a:p>
          <a:p>
            <a:pPr algn="ctr">
              <a:buNone/>
            </a:pPr>
            <a:r>
              <a:rPr lang="de-DE" sz="2400" dirty="0" smtClean="0"/>
              <a:t> </a:t>
            </a:r>
            <a:r>
              <a:rPr lang="de-DE" sz="2400" u="sng" dirty="0" smtClean="0">
                <a:hlinkClick r:id="rId2"/>
              </a:rPr>
              <a:t>http://www.lgrb.uni-freiburg.de/lgrb/weinbauatlas</a:t>
            </a:r>
            <a:endParaRPr lang="de-DE" sz="2400" dirty="0" smtClean="0"/>
          </a:p>
          <a:p>
            <a:pPr>
              <a:buNone/>
            </a:pPr>
            <a:r>
              <a:rPr lang="de-DE" sz="2400" dirty="0" smtClean="0"/>
              <a:t>      </a:t>
            </a:r>
            <a:r>
              <a:rPr lang="de-DE" sz="2400" dirty="0" smtClean="0">
                <a:sym typeface="Wingdings"/>
              </a:rPr>
              <a:t></a:t>
            </a:r>
            <a:r>
              <a:rPr lang="de-DE" sz="2400" dirty="0" smtClean="0"/>
              <a:t> ‚Kartenanwendung‘ aufrufen  </a:t>
            </a:r>
          </a:p>
          <a:p>
            <a:pPr>
              <a:buNone/>
            </a:pPr>
            <a:r>
              <a:rPr lang="de-DE" sz="2400" dirty="0" smtClean="0">
                <a:sym typeface="Wingdings"/>
              </a:rPr>
              <a:t>      </a:t>
            </a:r>
            <a:r>
              <a:rPr lang="de-DE" sz="2400" dirty="0" smtClean="0"/>
              <a:t> ‚Beschreibung Einzellage‘ aufrufen</a:t>
            </a:r>
          </a:p>
          <a:p>
            <a:pPr>
              <a:buNone/>
            </a:pPr>
            <a:r>
              <a:rPr lang="de-DE" sz="2400" dirty="0" smtClean="0"/>
              <a:t>4. Bewerten Sie Ihre ausgewählte Einzellage/n im  Hinblick auf den Anbau  einer ausgewählten  Rebsorte.</a:t>
            </a:r>
          </a:p>
          <a:p>
            <a:pPr>
              <a:buNone/>
            </a:pPr>
            <a:r>
              <a:rPr lang="de-DE" sz="2400" dirty="0" smtClean="0"/>
              <a:t>5. Sichern Sie Ihre Ergebnisse in der Tabelle  ‚Standortanalyse‘ (AB-3).</a:t>
            </a:r>
          </a:p>
          <a:p>
            <a:pPr>
              <a:buNone/>
            </a:pPr>
            <a:r>
              <a:rPr lang="de-DE" sz="2000" dirty="0" smtClean="0"/>
              <a:t>  </a:t>
            </a:r>
            <a:endParaRPr lang="de-DE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Boden und Wein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de-DE" sz="4400" dirty="0" smtClean="0">
                <a:solidFill>
                  <a:schemeClr val="tx1"/>
                </a:solidFill>
              </a:rPr>
              <a:t>- </a:t>
            </a:r>
            <a:r>
              <a:rPr lang="de-DE" sz="4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Standorteinflüsse?</a:t>
            </a:r>
            <a:endParaRPr lang="de-DE" sz="4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Standortansprüche der Rebe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268760"/>
            <a:ext cx="3970784" cy="4525963"/>
          </a:xfrm>
        </p:spPr>
        <p:txBody>
          <a:bodyPr>
            <a:noAutofit/>
          </a:bodyPr>
          <a:lstStyle/>
          <a:p>
            <a:r>
              <a:rPr lang="de-DE" sz="2400" dirty="0" smtClean="0"/>
              <a:t>Niederschlag</a:t>
            </a:r>
          </a:p>
          <a:p>
            <a:pPr>
              <a:buNone/>
            </a:pPr>
            <a:r>
              <a:rPr lang="de-DE" sz="2400" dirty="0"/>
              <a:t> </a:t>
            </a:r>
            <a:r>
              <a:rPr lang="de-DE" sz="2400" dirty="0" smtClean="0"/>
              <a:t>   </a:t>
            </a:r>
            <a:r>
              <a:rPr lang="de-DE" sz="2400" dirty="0" smtClean="0">
                <a:sym typeface="Wingdings" pitchFamily="2" charset="2"/>
              </a:rPr>
              <a:t> Wasserversorgung</a:t>
            </a:r>
            <a:endParaRPr lang="de-DE" sz="2400" dirty="0" smtClean="0"/>
          </a:p>
          <a:p>
            <a:r>
              <a:rPr lang="de-DE" sz="2400" dirty="0" smtClean="0"/>
              <a:t>Sonnenscheinstunden</a:t>
            </a:r>
          </a:p>
          <a:p>
            <a:pPr>
              <a:buNone/>
            </a:pPr>
            <a:r>
              <a:rPr lang="de-DE" sz="2400" dirty="0" smtClean="0"/>
              <a:t>    </a:t>
            </a:r>
            <a:r>
              <a:rPr lang="de-DE" sz="2400" dirty="0" smtClean="0">
                <a:sym typeface="Wingdings" pitchFamily="2" charset="2"/>
              </a:rPr>
              <a:t> Temperaturen</a:t>
            </a:r>
            <a:endParaRPr lang="de-DE" sz="2400" dirty="0" smtClean="0"/>
          </a:p>
          <a:p>
            <a:r>
              <a:rPr lang="de-DE" sz="2400" dirty="0" smtClean="0"/>
              <a:t>Hangneigung</a:t>
            </a:r>
          </a:p>
          <a:p>
            <a:pPr>
              <a:buNone/>
            </a:pPr>
            <a:r>
              <a:rPr lang="de-DE" sz="2400" dirty="0"/>
              <a:t> </a:t>
            </a:r>
            <a:r>
              <a:rPr lang="de-DE" sz="2400" dirty="0" smtClean="0"/>
              <a:t>   </a:t>
            </a:r>
            <a:r>
              <a:rPr lang="de-DE" sz="2400" dirty="0" smtClean="0">
                <a:sym typeface="Wingdings" pitchFamily="2" charset="2"/>
              </a:rPr>
              <a:t> Wasserhaltevermögen</a:t>
            </a:r>
            <a:endParaRPr lang="de-DE" sz="2400" dirty="0" smtClean="0"/>
          </a:p>
          <a:p>
            <a:r>
              <a:rPr lang="de-DE" sz="2400" dirty="0" smtClean="0"/>
              <a:t>Bodenfruchtbarkeit</a:t>
            </a:r>
          </a:p>
          <a:p>
            <a:pPr>
              <a:buNone/>
            </a:pPr>
            <a:r>
              <a:rPr lang="de-DE" sz="2400" dirty="0"/>
              <a:t> </a:t>
            </a:r>
            <a:r>
              <a:rPr lang="de-DE" sz="2400" dirty="0" smtClean="0"/>
              <a:t>   </a:t>
            </a:r>
            <a:r>
              <a:rPr lang="de-DE" sz="2400" dirty="0" smtClean="0">
                <a:sym typeface="Wingdings" pitchFamily="2" charset="2"/>
              </a:rPr>
              <a:t> Nährelemente,</a:t>
            </a:r>
          </a:p>
          <a:p>
            <a:pPr>
              <a:buNone/>
            </a:pPr>
            <a:r>
              <a:rPr lang="de-DE" sz="2400" dirty="0" smtClean="0">
                <a:sym typeface="Wingdings" pitchFamily="2" charset="2"/>
              </a:rPr>
              <a:t>    v.a. Stickstoffverfügbarkeit</a:t>
            </a:r>
            <a:endParaRPr lang="de-DE" sz="2400" dirty="0" smtClean="0"/>
          </a:p>
          <a:p>
            <a:r>
              <a:rPr lang="de-DE" sz="2400" dirty="0" smtClean="0"/>
              <a:t>Bodenbearbeitung</a:t>
            </a:r>
          </a:p>
          <a:p>
            <a:pPr>
              <a:buNone/>
            </a:pPr>
            <a:r>
              <a:rPr lang="de-DE" sz="2400" dirty="0" smtClean="0">
                <a:sym typeface="Wingdings" pitchFamily="2" charset="2"/>
              </a:rPr>
              <a:t>     Tiefenlockerung (Rigolen) </a:t>
            </a:r>
          </a:p>
          <a:p>
            <a:pPr>
              <a:buNone/>
            </a:pPr>
            <a:r>
              <a:rPr lang="de-DE" sz="2400" dirty="0" smtClean="0">
                <a:sym typeface="Wingdings" pitchFamily="2" charset="2"/>
              </a:rPr>
              <a:t>     Terrassierung</a:t>
            </a:r>
            <a:endParaRPr lang="de-DE" sz="2400" dirty="0" smtClean="0"/>
          </a:p>
          <a:p>
            <a:pPr>
              <a:buNone/>
            </a:pPr>
            <a:r>
              <a:rPr lang="de-DE" dirty="0"/>
              <a:t> </a:t>
            </a:r>
            <a:r>
              <a:rPr lang="de-DE" dirty="0" smtClean="0"/>
              <a:t>        </a:t>
            </a:r>
            <a:endParaRPr lang="de-DE" dirty="0" smtClean="0">
              <a:sym typeface="Wingdings" pitchFamily="2" charset="2"/>
            </a:endParaRPr>
          </a:p>
          <a:p>
            <a:pPr>
              <a:buNone/>
            </a:pP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Standorteinflüsse des </a:t>
            </a:r>
            <a:r>
              <a:rPr lang="de-DE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Bodens</a:t>
            </a:r>
            <a:endParaRPr lang="de-DE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4546848" cy="4525963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de-DE" sz="8600" dirty="0" smtClean="0"/>
              <a:t>durch</a:t>
            </a:r>
          </a:p>
          <a:p>
            <a:r>
              <a:rPr lang="de-DE" sz="8600" dirty="0" smtClean="0"/>
              <a:t>Niederschlag, Hangneigung</a:t>
            </a:r>
          </a:p>
          <a:p>
            <a:pPr>
              <a:buNone/>
            </a:pPr>
            <a:r>
              <a:rPr lang="de-DE" sz="8600" dirty="0" smtClean="0"/>
              <a:t>    </a:t>
            </a:r>
            <a:r>
              <a:rPr lang="de-DE" sz="8600" dirty="0" smtClean="0">
                <a:sym typeface="Wingdings" pitchFamily="2" charset="2"/>
              </a:rPr>
              <a:t> </a:t>
            </a:r>
            <a:r>
              <a:rPr lang="de-DE" sz="8600" dirty="0" smtClean="0">
                <a:solidFill>
                  <a:srgbClr val="C00000"/>
                </a:solidFill>
                <a:sym typeface="Wingdings" pitchFamily="2" charset="2"/>
              </a:rPr>
              <a:t>Wasserhaushalt</a:t>
            </a:r>
            <a:endParaRPr lang="de-DE" sz="8600" dirty="0" smtClean="0">
              <a:solidFill>
                <a:srgbClr val="C00000"/>
              </a:solidFill>
            </a:endParaRPr>
          </a:p>
          <a:p>
            <a:r>
              <a:rPr lang="de-DE" sz="8600" dirty="0" smtClean="0"/>
              <a:t>Sonnenscheinstunden,</a:t>
            </a:r>
          </a:p>
          <a:p>
            <a:pPr>
              <a:buNone/>
            </a:pPr>
            <a:r>
              <a:rPr lang="de-DE" sz="8600" dirty="0" smtClean="0"/>
              <a:t>     Terrassierung</a:t>
            </a:r>
          </a:p>
          <a:p>
            <a:pPr>
              <a:buNone/>
            </a:pPr>
            <a:r>
              <a:rPr lang="de-DE" sz="8600" dirty="0" smtClean="0"/>
              <a:t>    </a:t>
            </a:r>
            <a:r>
              <a:rPr lang="de-DE" sz="8600" dirty="0" smtClean="0">
                <a:sym typeface="Wingdings" pitchFamily="2" charset="2"/>
              </a:rPr>
              <a:t> </a:t>
            </a:r>
            <a:r>
              <a:rPr lang="de-DE" sz="8600" dirty="0" smtClean="0">
                <a:solidFill>
                  <a:srgbClr val="C00000"/>
                </a:solidFill>
                <a:sym typeface="Wingdings" pitchFamily="2" charset="2"/>
              </a:rPr>
              <a:t>Wärmehaushalt</a:t>
            </a:r>
            <a:endParaRPr lang="de-DE" sz="8600" dirty="0" smtClean="0">
              <a:solidFill>
                <a:srgbClr val="C00000"/>
              </a:solidFill>
            </a:endParaRPr>
          </a:p>
          <a:p>
            <a:r>
              <a:rPr lang="de-DE" sz="8600" dirty="0" smtClean="0"/>
              <a:t>Bodenfruchtbarkeit</a:t>
            </a:r>
          </a:p>
          <a:p>
            <a:pPr>
              <a:buNone/>
            </a:pPr>
            <a:r>
              <a:rPr lang="de-DE" sz="8600" dirty="0" smtClean="0"/>
              <a:t>    </a:t>
            </a:r>
            <a:r>
              <a:rPr lang="de-DE" sz="8600" dirty="0" smtClean="0">
                <a:sym typeface="Wingdings" pitchFamily="2" charset="2"/>
              </a:rPr>
              <a:t> </a:t>
            </a:r>
            <a:r>
              <a:rPr lang="de-DE" sz="8600" dirty="0" smtClean="0">
                <a:solidFill>
                  <a:srgbClr val="C00000"/>
                </a:solidFill>
                <a:sym typeface="Wingdings" pitchFamily="2" charset="2"/>
              </a:rPr>
              <a:t>Nährstoffhaushalt</a:t>
            </a:r>
          </a:p>
          <a:p>
            <a:r>
              <a:rPr lang="de-DE" sz="8600" dirty="0" smtClean="0"/>
              <a:t>Bodenbearbeitung</a:t>
            </a:r>
          </a:p>
          <a:p>
            <a:pPr>
              <a:buNone/>
            </a:pPr>
            <a:r>
              <a:rPr lang="de-DE" sz="8600" dirty="0" smtClean="0">
                <a:sym typeface="Wingdings" pitchFamily="2" charset="2"/>
              </a:rPr>
              <a:t>     </a:t>
            </a:r>
            <a:r>
              <a:rPr lang="de-DE" sz="8600" dirty="0" smtClean="0">
                <a:solidFill>
                  <a:srgbClr val="C00000"/>
                </a:solidFill>
                <a:sym typeface="Wingdings" pitchFamily="2" charset="2"/>
              </a:rPr>
              <a:t>Lufthaushalt </a:t>
            </a:r>
          </a:p>
          <a:p>
            <a:pPr>
              <a:buNone/>
            </a:pPr>
            <a:r>
              <a:rPr lang="de-DE" sz="4500" dirty="0" smtClean="0">
                <a:sym typeface="Wingdings" pitchFamily="2" charset="2"/>
              </a:rPr>
              <a:t>    </a:t>
            </a:r>
            <a:endParaRPr lang="de-DE" dirty="0" smtClean="0">
              <a:sym typeface="Wingdings" pitchFamily="2" charset="2"/>
            </a:endParaRPr>
          </a:p>
          <a:p>
            <a:pPr>
              <a:buNone/>
            </a:pP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Weinbauliche Vorstellungen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2962672" cy="4525963"/>
          </a:xfrm>
        </p:spPr>
        <p:txBody>
          <a:bodyPr>
            <a:normAutofit/>
          </a:bodyPr>
          <a:lstStyle/>
          <a:p>
            <a:r>
              <a:rPr lang="de-DE" sz="3800" dirty="0" smtClean="0"/>
              <a:t>Antike</a:t>
            </a:r>
          </a:p>
          <a:p>
            <a:pPr>
              <a:buFont typeface="Wingdings"/>
              <a:buChar char="à"/>
            </a:pPr>
            <a:r>
              <a:rPr lang="de-DE" sz="3800" dirty="0" smtClean="0">
                <a:sym typeface="Wingdings" pitchFamily="2" charset="2"/>
              </a:rPr>
              <a:t>Diskussion   </a:t>
            </a:r>
          </a:p>
          <a:p>
            <a:pPr>
              <a:buNone/>
            </a:pPr>
            <a:r>
              <a:rPr lang="de-DE" sz="3800" dirty="0" smtClean="0">
                <a:sym typeface="Wingdings" pitchFamily="2" charset="2"/>
              </a:rPr>
              <a:t>     zwischen   </a:t>
            </a:r>
          </a:p>
          <a:p>
            <a:pPr>
              <a:buNone/>
            </a:pPr>
            <a:r>
              <a:rPr lang="de-DE" sz="3800" dirty="0" smtClean="0">
                <a:sym typeface="Wingdings" pitchFamily="2" charset="2"/>
              </a:rPr>
              <a:t>     Lage und  </a:t>
            </a:r>
          </a:p>
          <a:p>
            <a:pPr>
              <a:buNone/>
            </a:pPr>
            <a:r>
              <a:rPr lang="de-DE" sz="3800" dirty="0">
                <a:sym typeface="Wingdings" pitchFamily="2" charset="2"/>
              </a:rPr>
              <a:t> </a:t>
            </a:r>
            <a:r>
              <a:rPr lang="de-DE" sz="3800" dirty="0" smtClean="0">
                <a:sym typeface="Wingdings" pitchFamily="2" charset="2"/>
              </a:rPr>
              <a:t>    Wein   </a:t>
            </a:r>
          </a:p>
          <a:p>
            <a:pPr>
              <a:buNone/>
            </a:pPr>
            <a:r>
              <a:rPr lang="de-DE" sz="4500" dirty="0">
                <a:sym typeface="Wingdings" pitchFamily="2" charset="2"/>
              </a:rPr>
              <a:t> </a:t>
            </a:r>
            <a:r>
              <a:rPr lang="de-DE" sz="4500" dirty="0" smtClean="0">
                <a:sym typeface="Wingdings" pitchFamily="2" charset="2"/>
              </a:rPr>
              <a:t>    </a:t>
            </a:r>
            <a:r>
              <a:rPr lang="de-DE" sz="4500" dirty="0" smtClean="0"/>
              <a:t>    </a:t>
            </a:r>
            <a:r>
              <a:rPr lang="de-DE" dirty="0" smtClean="0"/>
              <a:t>         </a:t>
            </a:r>
            <a:endParaRPr lang="de-DE" dirty="0" smtClean="0">
              <a:sym typeface="Wingdings" pitchFamily="2" charset="2"/>
            </a:endParaRPr>
          </a:p>
          <a:p>
            <a:pPr>
              <a:buNone/>
            </a:pPr>
            <a:endParaRPr lang="de-DE" dirty="0"/>
          </a:p>
        </p:txBody>
      </p:sp>
      <p:pic>
        <p:nvPicPr>
          <p:cNvPr id="3074" name="Picture 2" descr="http://t0.gstatic.com/images?q=tbn:ANd9GcQiJqRuOB889yhgDtbqPl2HZxfVPMnaKx7UIg8A0JZBl4GnJFE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1484784"/>
            <a:ext cx="4248472" cy="4422275"/>
          </a:xfrm>
          <a:prstGeom prst="rect">
            <a:avLst/>
          </a:prstGeom>
          <a:noFill/>
        </p:spPr>
      </p:pic>
      <p:sp>
        <p:nvSpPr>
          <p:cNvPr id="6" name="Textfeld 5"/>
          <p:cNvSpPr txBox="1"/>
          <p:nvPr/>
        </p:nvSpPr>
        <p:spPr>
          <a:xfrm>
            <a:off x="3707904" y="5949280"/>
            <a:ext cx="4248472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Weinlese in Pompeji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Weinbauliche Vorstellungen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7787208" cy="4525963"/>
          </a:xfrm>
        </p:spPr>
        <p:txBody>
          <a:bodyPr>
            <a:normAutofit fontScale="77500" lnSpcReduction="20000"/>
          </a:bodyPr>
          <a:lstStyle/>
          <a:p>
            <a:r>
              <a:rPr lang="de-DE" sz="4500" dirty="0" smtClean="0"/>
              <a:t>Deutsches Weingesetz: „Lage“</a:t>
            </a:r>
          </a:p>
          <a:p>
            <a:pPr>
              <a:buFont typeface="Wingdings"/>
              <a:buChar char="à"/>
            </a:pPr>
            <a:r>
              <a:rPr lang="de-DE" sz="4500" dirty="0" smtClean="0">
                <a:sym typeface="Wingdings" pitchFamily="2" charset="2"/>
              </a:rPr>
              <a:t>Parzellen aus deren Erträgen  </a:t>
            </a:r>
          </a:p>
          <a:p>
            <a:pPr>
              <a:buNone/>
            </a:pPr>
            <a:r>
              <a:rPr lang="de-DE" sz="4500" dirty="0">
                <a:sym typeface="Wingdings" pitchFamily="2" charset="2"/>
              </a:rPr>
              <a:t> </a:t>
            </a:r>
            <a:r>
              <a:rPr lang="de-DE" sz="4500" dirty="0" smtClean="0">
                <a:sym typeface="Wingdings" pitchFamily="2" charset="2"/>
              </a:rPr>
              <a:t>    gleichwertige Weine  gleichartiger   </a:t>
            </a:r>
          </a:p>
          <a:p>
            <a:pPr>
              <a:buNone/>
            </a:pPr>
            <a:r>
              <a:rPr lang="de-DE" sz="4500" dirty="0">
                <a:sym typeface="Wingdings" pitchFamily="2" charset="2"/>
              </a:rPr>
              <a:t> </a:t>
            </a:r>
            <a:r>
              <a:rPr lang="de-DE" sz="4500" dirty="0" smtClean="0">
                <a:sym typeface="Wingdings" pitchFamily="2" charset="2"/>
              </a:rPr>
              <a:t>    Geschmacksrichtung hergestellt</a:t>
            </a:r>
          </a:p>
          <a:p>
            <a:pPr>
              <a:buNone/>
            </a:pPr>
            <a:r>
              <a:rPr lang="de-DE" sz="4500" dirty="0" smtClean="0">
                <a:sym typeface="Wingdings" pitchFamily="2" charset="2"/>
              </a:rPr>
              <a:t>     werden   </a:t>
            </a:r>
          </a:p>
          <a:p>
            <a:pPr>
              <a:buFont typeface="Wingdings"/>
              <a:buChar char="à"/>
            </a:pPr>
            <a:r>
              <a:rPr lang="de-DE" sz="4500" dirty="0" smtClean="0">
                <a:sym typeface="Wingdings" pitchFamily="2" charset="2"/>
              </a:rPr>
              <a:t> Kellerverfahren verschleiern  </a:t>
            </a:r>
          </a:p>
          <a:p>
            <a:pPr>
              <a:buNone/>
            </a:pPr>
            <a:r>
              <a:rPr lang="de-DE" sz="4500" dirty="0">
                <a:sym typeface="Wingdings" pitchFamily="2" charset="2"/>
              </a:rPr>
              <a:t> </a:t>
            </a:r>
            <a:r>
              <a:rPr lang="de-DE" sz="4500" dirty="0" smtClean="0">
                <a:sym typeface="Wingdings" pitchFamily="2" charset="2"/>
              </a:rPr>
              <a:t>    weitgehend Zusammenhänge zu  </a:t>
            </a:r>
          </a:p>
          <a:p>
            <a:pPr>
              <a:buNone/>
            </a:pPr>
            <a:r>
              <a:rPr lang="de-DE" sz="4500" dirty="0">
                <a:sym typeface="Wingdings" pitchFamily="2" charset="2"/>
              </a:rPr>
              <a:t> </a:t>
            </a:r>
            <a:r>
              <a:rPr lang="de-DE" sz="4500" dirty="0" smtClean="0">
                <a:sym typeface="Wingdings" pitchFamily="2" charset="2"/>
              </a:rPr>
              <a:t>    Standorten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Weinbauliche Vorstellungen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7787208" cy="4525963"/>
          </a:xfrm>
        </p:spPr>
        <p:txBody>
          <a:bodyPr>
            <a:normAutofit fontScale="62500" lnSpcReduction="20000"/>
          </a:bodyPr>
          <a:lstStyle/>
          <a:p>
            <a:r>
              <a:rPr lang="de-DE" sz="5100" dirty="0"/>
              <a:t>f</a:t>
            </a:r>
            <a:r>
              <a:rPr lang="de-DE" sz="5100" dirty="0" smtClean="0"/>
              <a:t>ranz. Weinrecht: „</a:t>
            </a:r>
            <a:r>
              <a:rPr lang="de-DE" sz="5100" dirty="0" err="1" smtClean="0"/>
              <a:t>terroir</a:t>
            </a:r>
            <a:r>
              <a:rPr lang="de-DE" sz="5100" dirty="0" smtClean="0"/>
              <a:t>“</a:t>
            </a:r>
          </a:p>
          <a:p>
            <a:pPr>
              <a:buFont typeface="Wingdings"/>
              <a:buChar char="à"/>
            </a:pPr>
            <a:r>
              <a:rPr lang="de-DE" sz="5100" dirty="0" smtClean="0">
                <a:sym typeface="Wingdings" pitchFamily="2" charset="2"/>
              </a:rPr>
              <a:t>Parzellen mit ähnlichem Boden und   </a:t>
            </a:r>
          </a:p>
          <a:p>
            <a:pPr>
              <a:buNone/>
            </a:pPr>
            <a:r>
              <a:rPr lang="de-DE" sz="5100" dirty="0">
                <a:sym typeface="Wingdings" pitchFamily="2" charset="2"/>
              </a:rPr>
              <a:t> </a:t>
            </a:r>
            <a:r>
              <a:rPr lang="de-DE" sz="5100" dirty="0" smtClean="0">
                <a:sym typeface="Wingdings" pitchFamily="2" charset="2"/>
              </a:rPr>
              <a:t>    Kleinklima</a:t>
            </a:r>
          </a:p>
          <a:p>
            <a:pPr>
              <a:buFont typeface="Wingdings"/>
              <a:buChar char="à"/>
            </a:pPr>
            <a:r>
              <a:rPr lang="de-DE" sz="5100" dirty="0">
                <a:sym typeface="Wingdings" pitchFamily="2" charset="2"/>
              </a:rPr>
              <a:t> </a:t>
            </a:r>
            <a:r>
              <a:rPr lang="de-DE" sz="5100" dirty="0" smtClean="0">
                <a:sym typeface="Wingdings" pitchFamily="2" charset="2"/>
              </a:rPr>
              <a:t>jede geologische Formation hat für  </a:t>
            </a:r>
          </a:p>
          <a:p>
            <a:pPr>
              <a:buNone/>
            </a:pPr>
            <a:r>
              <a:rPr lang="de-DE" sz="5100" dirty="0">
                <a:sym typeface="Wingdings" pitchFamily="2" charset="2"/>
              </a:rPr>
              <a:t> </a:t>
            </a:r>
            <a:r>
              <a:rPr lang="de-DE" sz="5100" dirty="0" smtClean="0">
                <a:sym typeface="Wingdings" pitchFamily="2" charset="2"/>
              </a:rPr>
              <a:t>    jede Rebensorte </a:t>
            </a:r>
          </a:p>
          <a:p>
            <a:pPr>
              <a:buNone/>
            </a:pPr>
            <a:r>
              <a:rPr lang="de-DE" sz="5100" dirty="0">
                <a:sym typeface="Wingdings" pitchFamily="2" charset="2"/>
              </a:rPr>
              <a:t> </a:t>
            </a:r>
            <a:r>
              <a:rPr lang="de-DE" sz="5100" dirty="0" smtClean="0">
                <a:sym typeface="Wingdings" pitchFamily="2" charset="2"/>
              </a:rPr>
              <a:t>    in einem abgrenzbaren Areal </a:t>
            </a:r>
          </a:p>
          <a:p>
            <a:pPr>
              <a:buNone/>
            </a:pPr>
            <a:r>
              <a:rPr lang="de-DE" sz="5100" dirty="0">
                <a:sym typeface="Wingdings" pitchFamily="2" charset="2"/>
              </a:rPr>
              <a:t> </a:t>
            </a:r>
            <a:r>
              <a:rPr lang="de-DE" sz="5100" dirty="0" smtClean="0">
                <a:sym typeface="Wingdings" pitchFamily="2" charset="2"/>
              </a:rPr>
              <a:t>    ihren </a:t>
            </a:r>
            <a:r>
              <a:rPr lang="de-DE" sz="5100" dirty="0" err="1" smtClean="0">
                <a:sym typeface="Wingdings" pitchFamily="2" charset="2"/>
              </a:rPr>
              <a:t>Optimumpunkt</a:t>
            </a:r>
            <a:endParaRPr lang="de-DE" sz="5100" dirty="0" smtClean="0">
              <a:sym typeface="Wingdings" pitchFamily="2" charset="2"/>
            </a:endParaRPr>
          </a:p>
          <a:p>
            <a:pPr>
              <a:buNone/>
            </a:pPr>
            <a:r>
              <a:rPr lang="de-DE" sz="5100" dirty="0" smtClean="0">
                <a:sym typeface="Wingdings" pitchFamily="2" charset="2"/>
              </a:rPr>
              <a:t> Beispiel: Champagner, Bordeaux …</a:t>
            </a:r>
            <a:endParaRPr lang="de-DE" sz="5100" dirty="0" smtClean="0"/>
          </a:p>
          <a:p>
            <a:pPr>
              <a:buNone/>
            </a:pPr>
            <a:r>
              <a:rPr lang="de-DE" sz="4500" dirty="0" smtClean="0"/>
              <a:t>    </a:t>
            </a:r>
            <a:r>
              <a:rPr lang="de-DE" dirty="0" smtClean="0"/>
              <a:t>         </a:t>
            </a:r>
            <a:endParaRPr lang="de-DE" dirty="0" smtClean="0">
              <a:sym typeface="Wingdings" pitchFamily="2" charset="2"/>
            </a:endParaRPr>
          </a:p>
          <a:p>
            <a:pPr>
              <a:buNone/>
            </a:pP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Weinbauliche Vorstellungen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42992" cy="4525963"/>
          </a:xfrm>
        </p:spPr>
        <p:txBody>
          <a:bodyPr>
            <a:normAutofit/>
          </a:bodyPr>
          <a:lstStyle/>
          <a:p>
            <a:r>
              <a:rPr lang="de-DE" sz="5100" dirty="0" smtClean="0"/>
              <a:t>Optimale Rebsorte</a:t>
            </a:r>
          </a:p>
          <a:p>
            <a:r>
              <a:rPr lang="de-DE" sz="5100" dirty="0" smtClean="0"/>
              <a:t>Optimaler Standort</a:t>
            </a:r>
          </a:p>
          <a:p>
            <a:r>
              <a:rPr lang="de-DE" sz="5100" dirty="0" smtClean="0"/>
              <a:t>Optimaler Wein</a:t>
            </a:r>
          </a:p>
          <a:p>
            <a:pPr>
              <a:buNone/>
            </a:pPr>
            <a:r>
              <a:rPr lang="de-DE" sz="5100" dirty="0" smtClean="0">
                <a:sym typeface="Wingdings" pitchFamily="2" charset="2"/>
              </a:rPr>
              <a:t>     </a:t>
            </a:r>
            <a:r>
              <a:rPr lang="de-DE" sz="4500" dirty="0" smtClean="0"/>
              <a:t>    </a:t>
            </a:r>
            <a:r>
              <a:rPr lang="de-DE" dirty="0" smtClean="0"/>
              <a:t>         </a:t>
            </a:r>
            <a:endParaRPr lang="de-DE" dirty="0" smtClean="0">
              <a:sym typeface="Wingdings" pitchFamily="2" charset="2"/>
            </a:endParaRPr>
          </a:p>
          <a:p>
            <a:pPr>
              <a:buNone/>
            </a:pP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6156176" y="1700808"/>
            <a:ext cx="792088" cy="14465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de-DE" sz="8800" dirty="0" smtClean="0">
                <a:solidFill>
                  <a:srgbClr val="FF0000"/>
                </a:solidFill>
              </a:rPr>
              <a:t>+</a:t>
            </a:r>
            <a:endParaRPr lang="de-DE" sz="8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Weinbauliche Erkenntnis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6563072" cy="4525963"/>
          </a:xfrm>
        </p:spPr>
        <p:txBody>
          <a:bodyPr>
            <a:normAutofit/>
          </a:bodyPr>
          <a:lstStyle/>
          <a:p>
            <a:r>
              <a:rPr lang="de-DE" sz="5100" dirty="0" smtClean="0"/>
              <a:t>Optimale Rebsorte</a:t>
            </a:r>
          </a:p>
          <a:p>
            <a:r>
              <a:rPr lang="de-DE" sz="5100" dirty="0" smtClean="0"/>
              <a:t>Optimaler Standort</a:t>
            </a:r>
          </a:p>
          <a:p>
            <a:pPr>
              <a:buNone/>
            </a:pPr>
            <a:r>
              <a:rPr lang="de-DE" sz="5100" dirty="0" smtClean="0"/>
              <a:t>        Optimaler Wein</a:t>
            </a:r>
          </a:p>
          <a:p>
            <a:pPr>
              <a:buNone/>
            </a:pPr>
            <a:r>
              <a:rPr lang="de-DE" sz="5100" dirty="0" smtClean="0">
                <a:sym typeface="Wingdings" pitchFamily="2" charset="2"/>
              </a:rPr>
              <a:t>     </a:t>
            </a:r>
            <a:r>
              <a:rPr lang="de-DE" sz="4500" dirty="0" smtClean="0"/>
              <a:t>    </a:t>
            </a:r>
            <a:r>
              <a:rPr lang="de-DE" dirty="0" smtClean="0"/>
              <a:t>         </a:t>
            </a:r>
            <a:endParaRPr lang="de-DE" dirty="0" smtClean="0">
              <a:sym typeface="Wingdings" pitchFamily="2" charset="2"/>
            </a:endParaRPr>
          </a:p>
          <a:p>
            <a:pPr>
              <a:buNone/>
            </a:pPr>
            <a:r>
              <a:rPr lang="de-DE" dirty="0" smtClean="0"/>
              <a:t>  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6156176" y="1700808"/>
            <a:ext cx="792088" cy="14465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de-DE" sz="8800" dirty="0" smtClean="0">
                <a:solidFill>
                  <a:srgbClr val="FF0000"/>
                </a:solidFill>
              </a:rPr>
              <a:t>+</a:t>
            </a:r>
            <a:endParaRPr lang="de-DE" sz="8800" dirty="0">
              <a:solidFill>
                <a:srgbClr val="FF0000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827584" y="3212976"/>
            <a:ext cx="792088" cy="14465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de-DE" sz="8800" dirty="0" smtClean="0">
                <a:solidFill>
                  <a:srgbClr val="00B050"/>
                </a:solidFill>
              </a:rPr>
              <a:t>=</a:t>
            </a:r>
            <a:endParaRPr lang="de-DE" sz="88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314</Words>
  <Application>Microsoft Office PowerPoint</Application>
  <PresentationFormat>Bildschirmpräsentation (4:3)</PresentationFormat>
  <Paragraphs>96</Paragraphs>
  <Slides>12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3" baseType="lpstr">
      <vt:lpstr>Larissa-Design</vt:lpstr>
      <vt:lpstr>Folie 1</vt:lpstr>
      <vt:lpstr>Boden und Wein</vt:lpstr>
      <vt:lpstr>Standortansprüche der Rebe</vt:lpstr>
      <vt:lpstr>Standorteinflüsse des Bodens</vt:lpstr>
      <vt:lpstr>Weinbauliche Vorstellungen</vt:lpstr>
      <vt:lpstr>Weinbauliche Vorstellungen</vt:lpstr>
      <vt:lpstr>Weinbauliche Vorstellungen</vt:lpstr>
      <vt:lpstr>Weinbauliche Vorstellungen</vt:lpstr>
      <vt:lpstr>Weinbauliche Erkenntnis</vt:lpstr>
      <vt:lpstr>Lernaufgabe</vt:lpstr>
      <vt:lpstr>Lernaufgabe</vt:lpstr>
      <vt:lpstr>Vorgehensweise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Boden und Wein</dc:title>
  <dc:creator>GEO-Seminar Schmidt</dc:creator>
  <cp:lastModifiedBy>GEO-Seminar Schmidt</cp:lastModifiedBy>
  <cp:revision>46</cp:revision>
  <dcterms:created xsi:type="dcterms:W3CDTF">2012-08-11T16:15:25Z</dcterms:created>
  <dcterms:modified xsi:type="dcterms:W3CDTF">2012-09-24T12:36:49Z</dcterms:modified>
</cp:coreProperties>
</file>